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03" r:id="rId2"/>
    <p:sldId id="345" r:id="rId3"/>
    <p:sldId id="361" r:id="rId4"/>
    <p:sldId id="349" r:id="rId5"/>
    <p:sldId id="350" r:id="rId6"/>
    <p:sldId id="352" r:id="rId7"/>
    <p:sldId id="360" r:id="rId8"/>
    <p:sldId id="362" r:id="rId9"/>
    <p:sldId id="363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00"/>
    <a:srgbClr val="FFFF00"/>
    <a:srgbClr val="6600FF"/>
    <a:srgbClr val="0066FF"/>
    <a:srgbClr val="663300"/>
    <a:srgbClr val="00CC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7" autoAdjust="0"/>
    <p:restoredTop sz="94761" autoAdjust="0"/>
  </p:normalViewPr>
  <p:slideViewPr>
    <p:cSldViewPr snapToGrid="0">
      <p:cViewPr varScale="1">
        <p:scale>
          <a:sx n="119" d="100"/>
          <a:sy n="119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265B9D1-C85E-4999-85A2-C5AC9B58D7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24DD654-B864-45FF-AB00-4921B019D5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78D94CC9-CD71-4814-9587-7DB6370B27A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4977F5EE-60F9-40A1-B042-458D0B0A714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3D9002E-FD88-42BD-999D-43BB99F0B31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9CEDE10-9D80-4695-9D9A-362A2D5016B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47EC7ADA-69EE-43D4-B0D0-7D84A2FC087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B98FC15-6878-43E5-8814-CD3EEB64D28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18C3E62C-A5F3-4E08-AE28-8217477930D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2A6A60A-CBE3-4B54-8F99-4A4158DEA3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42EE5D7C-8D3E-4BE0-B4C6-58283E2E6D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6876B1A-8762-4C49-81CF-84BA5B4101C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9F4024C-7B1A-49EC-B12B-0830FE215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8CCEAC6-3FD2-408E-9554-8CC8738CD589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69D4AC89-9B38-4A0A-8407-54865FFC85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CCEEF69-4FE8-4980-AFF0-6080B469E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ECFABB5E-54F8-43F6-91DB-DDDCD4233C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BFFBB4-1453-45C5-B7DA-CC54784495E2}" type="slidenum">
              <a:rPr lang="en-US" altLang="pt-BR" sz="1200" smtClean="0"/>
              <a:pPr/>
              <a:t>2</a:t>
            </a:fld>
            <a:endParaRPr lang="en-US" altLang="pt-BR" sz="12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E2FD84AC-267F-4ECC-9A5B-0461A0211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9900B3BC-6F95-4A90-8899-BCDDC1F41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6D7E5556-1ED7-4E72-B4F5-A840F8FA93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49F2755-EC25-409B-B64C-696B87EB3DEB}" type="slidenum">
              <a:rPr lang="en-US" altLang="pt-BR" sz="1200" smtClean="0"/>
              <a:pPr/>
              <a:t>4</a:t>
            </a:fld>
            <a:endParaRPr lang="en-US" altLang="pt-BR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0B332946-4541-4534-82EE-985E523E4B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A3119370-0A2A-4FE2-9229-EA29B7961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029C44F-DFDC-4228-B231-84DE08F85D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FFBABDB-D42E-4B25-9929-FDAAD86F3DE4}" type="slidenum">
              <a:rPr lang="en-US" altLang="pt-BR" sz="1200" smtClean="0"/>
              <a:pPr/>
              <a:t>5</a:t>
            </a:fld>
            <a:endParaRPr lang="en-US" altLang="pt-BR" sz="12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134FE9A-2768-4F0C-B6A2-71CF68C87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486F6D4F-4168-4EC5-BF16-DDECBCBA9A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CA4593-639B-4317-8EE3-AE35E1D175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F81D96-93AC-4443-97D8-3EB7C7CD12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F3A88C-AD7E-4BB3-A28F-C643C49EC8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02B83-5296-4A97-9B2E-0DE1FD2C6C8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16913933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9FD581-B02C-4535-8CD7-81962D0F6A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88388A-6EC3-41DA-BB4D-A0C2D6BA4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A77D0A-4374-48E1-ACAD-229486C901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18CDA8-4E3C-4E79-AEB4-CA940A88663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1313795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4E8B38-EF1F-46DF-9F59-28BE0BB3A6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B82E84-E096-4B63-A75D-5B3BC2149E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E6F31F-E48E-42B1-B5E9-58AAFCC7CD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44622-BE0C-47B0-A0C4-6A285442056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73932163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DAE1DD-2422-4406-B421-7FE4636950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611A26-AD01-4313-A82E-3F9D31FBC0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235A9C-EF8D-4787-8826-EB26B1D337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04AC6-7B3F-4A3F-BB0E-DF8E6316F42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97624217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78B67A-CD99-4BF2-A458-CB1C5B9ECF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0EE7C-DA32-4F09-9FF3-E426E37247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6491BDF-1A81-4BE5-B94D-44E79B81EC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313ACF-3149-4E28-89D4-AACDA74AEEB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16701493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DF6771-60F9-4EF6-A4B5-7B3702EDC2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8B300C-065B-4680-BD95-3C183F4046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A9498D-B32A-455F-8021-957F8257BB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8F70C8-3859-4AC7-A08D-C46173962952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23438157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2BCD04-61B8-4A55-8D04-21924A68BD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C294F1A-260E-4A3C-854A-4E4A32514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02C98CC-219B-4C80-9888-D84A533870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414DB-1551-403E-BD9E-84A51117A02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75420112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9E3081B-F0F7-435F-8DFD-D8411383C4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D6551F7-7B6F-4CEA-A006-A1AAB9F480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DD48285-7546-4B56-8FB8-64F335FD9E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9F1E2-B7FC-4A5E-A1F4-2F2E975F5C1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35592907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5098A59-8268-44D1-9DC7-2954D42DE1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4C9E5A2-BA2D-4998-818D-346DB2FCC0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BB0F9E1-E07C-4214-89BC-99862B359E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59728B-FCBD-4139-8C23-C1669AEBFE1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924864917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A0350-6C90-4851-A259-96B4DDE9A0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A5410-4923-4F63-9D71-6B0BE50F9D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F3743-A688-42BA-9541-95773C55DF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172B0-5DD4-4311-8B0C-6BA65D0466C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12413646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53106-7540-4F86-8C6F-657FD4B73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65C62-8749-45F1-886B-FD0668D015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57DD6-AF5B-4261-A193-9EFCD42A4F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14EE8-D780-455A-B54B-77D6DD00B38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5146086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D8B7CF3-200B-4F6B-A1A1-3306B2D7A8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FB65D3F-B323-40AB-B648-7DEEEF868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FAF8007-AF0C-45B1-8576-4961C44C5E4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3585B10-AD79-4724-8671-9BD9DC007AE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EC07B3A-51BC-46DE-ACA7-D39C79F135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54E7761-7C59-44C9-A7C3-FCB35A2AEE6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CB270C7-70D8-4063-AB21-CD911AB5A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93800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05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Pseudocódigo (Parte 1)</a:t>
            </a:r>
            <a:endParaRPr lang="pt-BR" sz="40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8B8A984-1210-41BE-999F-E0FD60AB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31938"/>
            <a:ext cx="5776912" cy="175736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67093-8AC4-4A84-A023-DD7C8FE4E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280C93B-0830-47DC-B534-27A9DDC61C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Aula 05 - Slide 01">
            <a:hlinkClick r:id="" action="ppaction://media"/>
            <a:extLst>
              <a:ext uri="{FF2B5EF4-FFF2-40B4-BE49-F238E27FC236}">
                <a16:creationId xmlns:a16="http://schemas.microsoft.com/office/drawing/2014/main" id="{77CDD360-3F8A-46C4-A08D-DBD8C7A52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7831" y="597167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D3A0B4BD-ECD5-4821-9532-7E606D67E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101600"/>
            <a:ext cx="7772400" cy="787400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Pseudocódigo: Definições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890291EC-E5FB-4604-BADC-75947BD8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2095500"/>
            <a:ext cx="886460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pt-BR" altLang="pt-BR"/>
              <a:t>  </a:t>
            </a:r>
          </a:p>
        </p:txBody>
      </p:sp>
      <p:sp>
        <p:nvSpPr>
          <p:cNvPr id="166918" name="Line 6">
            <a:extLst>
              <a:ext uri="{FF2B5EF4-FFF2-40B4-BE49-F238E27FC236}">
                <a16:creationId xmlns:a16="http://schemas.microsoft.com/office/drawing/2014/main" id="{412F81A5-49F9-4614-8ADF-8C76E2B5B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728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66919" name="Text Box 7">
            <a:extLst>
              <a:ext uri="{FF2B5EF4-FFF2-40B4-BE49-F238E27FC236}">
                <a16:creationId xmlns:a16="http://schemas.microsoft.com/office/drawing/2014/main" id="{E967B4B8-E849-4C5E-9471-3F095ECBC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8" y="1174750"/>
            <a:ext cx="9042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pt-BR" altLang="pt-BR" sz="2500" b="1"/>
              <a:t>Pseudocódigo</a:t>
            </a:r>
            <a:r>
              <a:rPr lang="pt-BR" altLang="pt-BR" sz="2500"/>
              <a:t> é um modo de apresentar o algoritmo de maneira mais técnica, mais enxuta, mais formal, e já utilizando elementos de programação, como: </a:t>
            </a:r>
            <a:r>
              <a:rPr lang="pt-BR" altLang="pt-BR" sz="2500" i="1"/>
              <a:t>variáveis</a:t>
            </a:r>
            <a:r>
              <a:rPr lang="pt-BR" altLang="pt-BR" sz="2500"/>
              <a:t>, </a:t>
            </a:r>
            <a:r>
              <a:rPr lang="pt-BR" altLang="pt-BR" sz="2500" i="1"/>
              <a:t>constantes</a:t>
            </a:r>
            <a:r>
              <a:rPr lang="pt-BR" altLang="pt-BR" sz="2500"/>
              <a:t>, </a:t>
            </a:r>
            <a:r>
              <a:rPr lang="pt-BR" altLang="pt-BR" sz="2500" i="1"/>
              <a:t>operadores</a:t>
            </a:r>
            <a:r>
              <a:rPr lang="pt-BR" altLang="pt-BR" sz="2500"/>
              <a:t> e </a:t>
            </a:r>
            <a:r>
              <a:rPr lang="pt-BR" altLang="pt-BR" sz="2500" i="1"/>
              <a:t>estruturas</a:t>
            </a:r>
            <a:r>
              <a:rPr lang="pt-BR" altLang="pt-BR" sz="2500"/>
              <a:t> </a:t>
            </a:r>
            <a:r>
              <a:rPr lang="pt-BR" altLang="pt-BR" sz="2500" i="1"/>
              <a:t>de controle</a:t>
            </a:r>
            <a:r>
              <a:rPr lang="pt-BR" altLang="pt-BR" sz="2500"/>
              <a:t>. 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B56397-35F0-43A4-A6EF-CE1EDB83E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00" y="2535238"/>
            <a:ext cx="858520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dirty="0"/>
              <a:t>O idioma Português não é muito adequado para escrever programas de computador. Por isso, quando se apresenta uma sequência de instruções na forma descritiva (</a:t>
            </a:r>
            <a:r>
              <a:rPr lang="pt-BR" altLang="pt-BR" sz="2400" i="1" dirty="0"/>
              <a:t>algoritmo</a:t>
            </a:r>
            <a:r>
              <a:rPr lang="pt-BR" altLang="pt-BR" sz="2400" dirty="0"/>
              <a:t>) ela pode ficar muito longa e tornar inviável a sua utilização.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7E9467-8B10-40C8-ADA1-2DE8B1A6199D}"/>
              </a:ext>
            </a:extLst>
          </p:cNvPr>
          <p:cNvSpPr txBox="1"/>
          <p:nvPr/>
        </p:nvSpPr>
        <p:spPr>
          <a:xfrm>
            <a:off x="139700" y="3948113"/>
            <a:ext cx="8864600" cy="21605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pt-BR" altLang="pt-BR" dirty="0"/>
              <a:t>O </a:t>
            </a:r>
            <a:r>
              <a:rPr lang="pt-BR" altLang="pt-BR" b="1" dirty="0"/>
              <a:t>Pseudocódigo</a:t>
            </a:r>
            <a:r>
              <a:rPr lang="pt-BR" altLang="pt-BR" dirty="0"/>
              <a:t> é uma forma mais técnica e mais compacta de apresentar o algoritmo; é um falso código porque ainda não está na forma de </a:t>
            </a:r>
            <a:r>
              <a:rPr lang="pt-BR" altLang="pt-BR" i="1" dirty="0"/>
              <a:t>código</a:t>
            </a:r>
            <a:r>
              <a:rPr lang="pt-BR" altLang="pt-BR" dirty="0"/>
              <a:t> definitivo para ser introduzido no computador, e </a:t>
            </a:r>
            <a:r>
              <a:rPr lang="pt-BR" altLang="pt-BR" u="sng" dirty="0"/>
              <a:t>não é uma linguagem de programação</a:t>
            </a:r>
            <a:r>
              <a:rPr lang="pt-BR" altLang="pt-BR" dirty="0"/>
              <a:t>.</a:t>
            </a:r>
          </a:p>
          <a:p>
            <a:pPr>
              <a:lnSpc>
                <a:spcPct val="80000"/>
              </a:lnSpc>
              <a:defRPr/>
            </a:pPr>
            <a:r>
              <a:rPr lang="pt-BR" altLang="pt-BR" dirty="0"/>
              <a:t>Utiliza um conjunto de termos em Português com elementos de  programação, formando o dialeto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Portugol</a:t>
            </a:r>
            <a:r>
              <a:rPr lang="pt-BR" altLang="pt-BR" dirty="0"/>
              <a:t> (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Portu</a:t>
            </a:r>
            <a:r>
              <a:rPr lang="pt-BR" altLang="pt-BR" dirty="0"/>
              <a:t>guês + Al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</a:t>
            </a:r>
            <a:r>
              <a:rPr lang="pt-BR" altLang="pt-BR" dirty="0"/>
              <a:t>). Então, Pseudocódigo é uma </a:t>
            </a:r>
            <a:r>
              <a:rPr lang="pt-BR" alt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pseudolinguagem</a:t>
            </a:r>
            <a:r>
              <a:rPr lang="pt-BR" altLang="pt-BR" dirty="0"/>
              <a:t> de programação. </a:t>
            </a:r>
          </a:p>
        </p:txBody>
      </p:sp>
      <p:pic>
        <p:nvPicPr>
          <p:cNvPr id="4" name="Aula 05 - Slide 02">
            <a:hlinkClick r:id="" action="ppaction://media"/>
            <a:extLst>
              <a:ext uri="{FF2B5EF4-FFF2-40B4-BE49-F238E27FC236}">
                <a16:creationId xmlns:a16="http://schemas.microsoft.com/office/drawing/2014/main" id="{33EA9542-A36F-428B-9F3E-307C1D617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9765" y="591928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6914" grpId="0"/>
      <p:bldP spid="166919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1D38A33-D9B5-413C-90A5-823EABCECA04}"/>
              </a:ext>
            </a:extLst>
          </p:cNvPr>
          <p:cNvSpPr txBox="1">
            <a:spLocks noChangeArrowheads="1"/>
          </p:cNvSpPr>
          <p:nvPr/>
        </p:nvSpPr>
        <p:spPr>
          <a:xfrm>
            <a:off x="292100" y="88900"/>
            <a:ext cx="8597900" cy="5349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 processo básico da Programação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5">
            <a:extLst>
              <a:ext uri="{FF2B5EF4-FFF2-40B4-BE49-F238E27FC236}">
                <a16:creationId xmlns:a16="http://schemas.microsoft.com/office/drawing/2014/main" id="{A07BD18F-E567-4E34-9328-13935E1C2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7486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30470D-4F55-4481-A099-EDA44FD9C0C8}"/>
              </a:ext>
            </a:extLst>
          </p:cNvPr>
          <p:cNvSpPr txBox="1"/>
          <p:nvPr/>
        </p:nvSpPr>
        <p:spPr>
          <a:xfrm>
            <a:off x="2295525" y="4993272"/>
            <a:ext cx="439420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dirty="0"/>
              <a:t>Comando de entrada: 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 </a:t>
            </a:r>
            <a:r>
              <a:rPr lang="pt-BR" dirty="0"/>
              <a:t>(</a:t>
            </a:r>
            <a:r>
              <a:rPr lang="pt-BR" sz="2200" i="1" dirty="0"/>
              <a:t>dado</a:t>
            </a:r>
            <a:r>
              <a:rPr lang="pt-BR" dirty="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036768F-D4B2-4E28-B197-9B3631267377}"/>
              </a:ext>
            </a:extLst>
          </p:cNvPr>
          <p:cNvSpPr txBox="1"/>
          <p:nvPr/>
        </p:nvSpPr>
        <p:spPr>
          <a:xfrm>
            <a:off x="2295525" y="5543550"/>
            <a:ext cx="53752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dirty="0"/>
              <a:t>Comando de saída: 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Escreva </a:t>
            </a:r>
            <a:r>
              <a:rPr lang="pt-BR" dirty="0"/>
              <a:t>(</a:t>
            </a:r>
            <a:r>
              <a:rPr lang="pt-BR" sz="2200" i="1" dirty="0"/>
              <a:t>informação</a:t>
            </a:r>
            <a:r>
              <a:rPr lang="pt-BR" dirty="0"/>
              <a:t>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3352185-13C1-4568-84A9-8F665869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1104900"/>
            <a:ext cx="38481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la 05 - Slide 03">
            <a:hlinkClick r:id="" action="ppaction://media"/>
            <a:extLst>
              <a:ext uri="{FF2B5EF4-FFF2-40B4-BE49-F238E27FC236}">
                <a16:creationId xmlns:a16="http://schemas.microsoft.com/office/drawing/2014/main" id="{3BA72372-63C9-45AE-99D4-82595670C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2692" y="588920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DEBD5524-E161-4B80-AA09-FA2914334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2300" y="76869"/>
            <a:ext cx="7772400" cy="749300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Pseudocódigo</a:t>
            </a:r>
            <a:r>
              <a:rPr lang="en-US" alt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pt-BR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alt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  </a:t>
            </a:r>
            <a:endParaRPr lang="pt-BR" alt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5108" name="Line 4">
            <a:extLst>
              <a:ext uri="{FF2B5EF4-FFF2-40B4-BE49-F238E27FC236}">
                <a16:creationId xmlns:a16="http://schemas.microsoft.com/office/drawing/2014/main" id="{BAA269D1-86C5-48E9-9913-5367F37DC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6109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20" name="Text Box 5">
            <a:extLst>
              <a:ext uri="{FF2B5EF4-FFF2-40B4-BE49-F238E27FC236}">
                <a16:creationId xmlns:a16="http://schemas.microsoft.com/office/drawing/2014/main" id="{111AEB74-887A-4FB2-99D6-FDD8C94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39900"/>
            <a:ext cx="802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pt-BR" altLang="pt-BR" sz="2400"/>
          </a:p>
        </p:txBody>
      </p:sp>
      <p:sp>
        <p:nvSpPr>
          <p:cNvPr id="175110" name="Text Box 6">
            <a:extLst>
              <a:ext uri="{FF2B5EF4-FFF2-40B4-BE49-F238E27FC236}">
                <a16:creationId xmlns:a16="http://schemas.microsoft.com/office/drawing/2014/main" id="{DE5C8A6F-49F4-4151-B845-7ABF99A15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333500"/>
            <a:ext cx="8895347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t-BR" altLang="pt-BR" sz="2600" dirty="0"/>
              <a:t>Reescrevendo o algoritmo para </a:t>
            </a:r>
            <a:r>
              <a:rPr lang="pt-BR" altLang="pt-BR" sz="2600" u="sng" dirty="0"/>
              <a:t>calcular e exibir a soma de dois</a:t>
            </a:r>
            <a:r>
              <a:rPr lang="pt-BR" altLang="pt-BR" sz="2600" dirty="0"/>
              <a:t> </a:t>
            </a:r>
            <a:r>
              <a:rPr lang="pt-BR" altLang="pt-BR" sz="2600" u="sng" dirty="0"/>
              <a:t>números</a:t>
            </a:r>
            <a:r>
              <a:rPr lang="pt-BR" altLang="pt-BR" sz="2600" dirty="0"/>
              <a:t> teremos o seguinte:</a:t>
            </a:r>
          </a:p>
        </p:txBody>
      </p:sp>
      <p:sp>
        <p:nvSpPr>
          <p:cNvPr id="175111" name="Text Box 7">
            <a:extLst>
              <a:ext uri="{FF2B5EF4-FFF2-40B4-BE49-F238E27FC236}">
                <a16:creationId xmlns:a16="http://schemas.microsoft.com/office/drawing/2014/main" id="{3149F186-9F0A-4945-8DB3-472BB0C9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3038475"/>
            <a:ext cx="2314575" cy="19542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pt-BR" sz="2800" b="1" dirty="0">
                <a:solidFill>
                  <a:srgbClr val="FF6600"/>
                </a:solidFill>
              </a:rPr>
              <a:t> </a:t>
            </a:r>
            <a:r>
              <a:rPr lang="en-US" alt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en-US" altLang="pt-BR" sz="2800" b="1" dirty="0">
                <a:solidFill>
                  <a:srgbClr val="FF6600"/>
                </a:solidFill>
              </a:rPr>
              <a:t> </a:t>
            </a:r>
            <a:r>
              <a:rPr lang="en-US" altLang="pt-BR" sz="2400" dirty="0"/>
              <a:t>(A)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pt-BR" sz="2800" b="1" dirty="0">
                <a:solidFill>
                  <a:srgbClr val="FF6600"/>
                </a:solidFill>
              </a:rPr>
              <a:t> </a:t>
            </a:r>
            <a:r>
              <a:rPr lang="en-US" alt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en-US" altLang="pt-BR" sz="2800" b="1" dirty="0">
                <a:solidFill>
                  <a:srgbClr val="FF6600"/>
                </a:solidFill>
              </a:rPr>
              <a:t> </a:t>
            </a:r>
            <a:r>
              <a:rPr lang="en-US" altLang="pt-BR" sz="2600" dirty="0"/>
              <a:t>(B)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pt-BR" sz="2600" dirty="0"/>
              <a:t> C </a:t>
            </a:r>
            <a:r>
              <a:rPr lang="en-US" altLang="pt-BR" sz="2600" dirty="0">
                <a:solidFill>
                  <a:srgbClr val="FF9933"/>
                </a:solidFill>
                <a:cs typeface="Times New Roman" panose="02020603050405020304" pitchFamily="18" charset="0"/>
              </a:rPr>
              <a:t>←</a:t>
            </a:r>
            <a:r>
              <a:rPr lang="en-US" altLang="pt-BR" sz="2600" dirty="0"/>
              <a:t> A </a:t>
            </a:r>
            <a:r>
              <a:rPr lang="en-US" altLang="pt-BR" sz="2600" b="1" dirty="0"/>
              <a:t>+</a:t>
            </a:r>
            <a:r>
              <a:rPr lang="en-US" altLang="pt-BR" sz="2600" dirty="0"/>
              <a:t> B</a:t>
            </a:r>
          </a:p>
          <a:p>
            <a:pPr>
              <a:lnSpc>
                <a:spcPct val="7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pt-BR" sz="2800" b="1" dirty="0">
                <a:solidFill>
                  <a:srgbClr val="FF6600"/>
                </a:solidFill>
              </a:rPr>
              <a:t> </a:t>
            </a:r>
            <a:r>
              <a:rPr lang="en-US" altLang="pt-B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Escreva</a:t>
            </a:r>
            <a:r>
              <a:rPr lang="en-US" altLang="pt-BR" sz="2800" b="1" dirty="0">
                <a:solidFill>
                  <a:srgbClr val="FF6600"/>
                </a:solidFill>
              </a:rPr>
              <a:t> </a:t>
            </a:r>
            <a:r>
              <a:rPr lang="en-US" altLang="pt-BR" sz="2600" dirty="0"/>
              <a:t>(C)</a:t>
            </a:r>
            <a:r>
              <a:rPr lang="en-US" altLang="pt-BR" sz="2800" dirty="0"/>
              <a:t>  </a:t>
            </a:r>
            <a:endParaRPr lang="pt-BR" altLang="pt-BR" sz="2800" dirty="0"/>
          </a:p>
        </p:txBody>
      </p:sp>
      <p:sp>
        <p:nvSpPr>
          <p:cNvPr id="175113" name="Rectangle 9">
            <a:extLst>
              <a:ext uri="{FF2B5EF4-FFF2-40B4-BE49-F238E27FC236}">
                <a16:creationId xmlns:a16="http://schemas.microsoft.com/office/drawing/2014/main" id="{A33F058D-5873-4E00-9178-DFFE4546C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9" y="2884488"/>
            <a:ext cx="2151062" cy="21621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175114" name="Text Box 10">
            <a:extLst>
              <a:ext uri="{FF2B5EF4-FFF2-40B4-BE49-F238E27FC236}">
                <a16:creationId xmlns:a16="http://schemas.microsoft.com/office/drawing/2014/main" id="{A5E425E5-6487-462D-ABC2-E70A8C68D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3149600"/>
            <a:ext cx="5197475" cy="16922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Observe que agora a sequência de instruções ficou bem  mais enxuta, mais técnica e menos descritiva; assim é bem mais fácil de entender.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O símbolo 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2000" dirty="0"/>
              <a:t> é o </a:t>
            </a:r>
            <a:r>
              <a:rPr lang="pt-BR" altLang="pt-B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operador de </a:t>
            </a:r>
            <a:r>
              <a:rPr lang="pt-BR" altLang="pt-B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atribuição</a:t>
            </a:r>
            <a:r>
              <a:rPr lang="pt-BR" altLang="pt-BR" sz="2000" dirty="0"/>
              <a:t> em nível de </a:t>
            </a:r>
            <a:r>
              <a:rPr lang="pt-BR" altLang="pt-BR" sz="2000" i="1" dirty="0"/>
              <a:t>pseudocódigo</a:t>
            </a:r>
            <a:r>
              <a:rPr lang="pt-BR" altLang="pt-BR" sz="2000" dirty="0"/>
              <a:t>. </a:t>
            </a:r>
          </a:p>
        </p:txBody>
      </p:sp>
      <p:pic>
        <p:nvPicPr>
          <p:cNvPr id="5" name="Aula 05 - Slide 04">
            <a:hlinkClick r:id="" action="ppaction://media"/>
            <a:extLst>
              <a:ext uri="{FF2B5EF4-FFF2-40B4-BE49-F238E27FC236}">
                <a16:creationId xmlns:a16="http://schemas.microsoft.com/office/drawing/2014/main" id="{AEF43A83-383A-4F31-B11D-40794FC71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5746" y="591669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5106" grpId="0"/>
      <p:bldP spid="175110" grpId="0"/>
      <p:bldP spid="175111" grpId="0"/>
      <p:bldP spid="175113" grpId="0" animBg="1"/>
      <p:bldP spid="175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2678D163-A3D0-4E4B-A944-B00839D4B4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6100" y="22058"/>
            <a:ext cx="7772400" cy="774700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Pseudocódigo</a:t>
            </a:r>
            <a:r>
              <a:rPr lang="en-US" alt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pt-BR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alt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  <a:endParaRPr lang="pt-BR" alt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267" name="Text Box 4">
            <a:extLst>
              <a:ext uri="{FF2B5EF4-FFF2-40B4-BE49-F238E27FC236}">
                <a16:creationId xmlns:a16="http://schemas.microsoft.com/office/drawing/2014/main" id="{BFD1C419-B5D6-489E-BFA3-EDE159AA0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77900"/>
            <a:ext cx="88011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3000"/>
              <a:t>  Calcular e exibir a média </a:t>
            </a:r>
            <a:r>
              <a:rPr lang="en-US" altLang="pt-BR" sz="3000" u="sng"/>
              <a:t>ponderada</a:t>
            </a:r>
            <a:r>
              <a:rPr lang="en-US" altLang="pt-BR" sz="3000"/>
              <a:t> de quatro provas.</a:t>
            </a:r>
            <a:endParaRPr lang="pt-BR" altLang="pt-BR" sz="3000"/>
          </a:p>
        </p:txBody>
      </p:sp>
      <p:sp>
        <p:nvSpPr>
          <p:cNvPr id="177157" name="Text Box 5">
            <a:extLst>
              <a:ext uri="{FF2B5EF4-FFF2-40B4-BE49-F238E27FC236}">
                <a16:creationId xmlns:a16="http://schemas.microsoft.com/office/drawing/2014/main" id="{415C2493-EDCF-4B02-88B3-8712BA049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" y="1689100"/>
            <a:ext cx="8966200" cy="4524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AutoNum type="arabicPeriod"/>
              <a:defRPr/>
            </a:pPr>
            <a:r>
              <a:rPr lang="pt-BR" altLang="pt-BR" sz="2800" b="1" dirty="0"/>
              <a:t> </a:t>
            </a:r>
            <a:r>
              <a:rPr lang="pt-BR" alt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pt-BR" altLang="pt-BR" sz="2600" b="1" dirty="0"/>
              <a:t> </a:t>
            </a:r>
            <a:r>
              <a:rPr lang="pt-BR" altLang="pt-BR" dirty="0"/>
              <a:t>(Prova1)</a:t>
            </a:r>
          </a:p>
          <a:p>
            <a:pPr>
              <a:buFontTx/>
              <a:buAutoNum type="arabicPeriod"/>
              <a:defRPr/>
            </a:pPr>
            <a:r>
              <a:rPr lang="pt-BR" altLang="pt-BR" sz="2600" b="1" dirty="0"/>
              <a:t> </a:t>
            </a:r>
            <a:r>
              <a:rPr lang="pt-BR" alt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pt-BR" altLang="pt-BR" sz="2600" b="1" dirty="0"/>
              <a:t> </a:t>
            </a:r>
            <a:r>
              <a:rPr lang="pt-BR" altLang="pt-BR" dirty="0"/>
              <a:t>(p1)</a:t>
            </a:r>
          </a:p>
          <a:p>
            <a:pPr>
              <a:buFontTx/>
              <a:buAutoNum type="arabicPeriod"/>
              <a:defRPr/>
            </a:pPr>
            <a:r>
              <a:rPr lang="pt-BR" altLang="pt-BR" sz="2600" b="1" dirty="0"/>
              <a:t> </a:t>
            </a:r>
            <a:r>
              <a:rPr lang="pt-BR" alt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pt-BR" altLang="pt-BR" sz="2600" dirty="0"/>
              <a:t> </a:t>
            </a:r>
            <a:r>
              <a:rPr lang="pt-BR" altLang="pt-BR" dirty="0"/>
              <a:t>(Prova2)</a:t>
            </a:r>
          </a:p>
          <a:p>
            <a:pPr>
              <a:buFontTx/>
              <a:buAutoNum type="arabicPeriod"/>
              <a:defRPr/>
            </a:pPr>
            <a:r>
              <a:rPr lang="pt-BR" altLang="pt-BR" sz="2600" b="1" dirty="0"/>
              <a:t> </a:t>
            </a:r>
            <a:r>
              <a:rPr lang="pt-BR" alt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pt-BR" altLang="pt-BR" sz="2600" dirty="0"/>
              <a:t> </a:t>
            </a:r>
            <a:r>
              <a:rPr lang="pt-BR" altLang="pt-BR" dirty="0"/>
              <a:t>(p2)</a:t>
            </a:r>
          </a:p>
          <a:p>
            <a:pPr>
              <a:buFontTx/>
              <a:buAutoNum type="arabicPeriod"/>
              <a:defRPr/>
            </a:pPr>
            <a:r>
              <a:rPr lang="pt-BR" altLang="pt-BR" sz="2600" b="1" dirty="0"/>
              <a:t> </a:t>
            </a:r>
            <a:r>
              <a:rPr lang="pt-BR" alt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pt-BR" altLang="pt-BR" sz="2600" dirty="0"/>
              <a:t> </a:t>
            </a:r>
            <a:r>
              <a:rPr lang="pt-BR" altLang="pt-BR" dirty="0"/>
              <a:t>(Prova3)</a:t>
            </a:r>
          </a:p>
          <a:p>
            <a:pPr>
              <a:buFontTx/>
              <a:buAutoNum type="arabicPeriod"/>
              <a:defRPr/>
            </a:pPr>
            <a:r>
              <a:rPr lang="pt-BR" altLang="pt-BR" sz="2600" b="1" dirty="0"/>
              <a:t> </a:t>
            </a:r>
            <a:r>
              <a:rPr lang="pt-BR" alt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pt-BR" altLang="pt-BR" sz="2600" dirty="0"/>
              <a:t> </a:t>
            </a:r>
            <a:r>
              <a:rPr lang="pt-BR" altLang="pt-BR" dirty="0"/>
              <a:t>(p3)</a:t>
            </a:r>
          </a:p>
          <a:p>
            <a:pPr>
              <a:buFontTx/>
              <a:buAutoNum type="arabicPeriod"/>
              <a:defRPr/>
            </a:pPr>
            <a:r>
              <a:rPr lang="pt-BR" altLang="pt-BR" sz="2600" b="1" dirty="0"/>
              <a:t> </a:t>
            </a:r>
            <a:r>
              <a:rPr lang="pt-BR" alt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pt-BR" altLang="pt-BR" sz="2600" dirty="0"/>
              <a:t> </a:t>
            </a:r>
            <a:r>
              <a:rPr lang="pt-BR" altLang="pt-BR" dirty="0"/>
              <a:t>(Prova4)</a:t>
            </a:r>
          </a:p>
          <a:p>
            <a:pPr>
              <a:buFontTx/>
              <a:buAutoNum type="arabicPeriod"/>
              <a:defRPr/>
            </a:pPr>
            <a:r>
              <a:rPr lang="pt-BR" altLang="pt-BR" sz="2600" b="1" dirty="0"/>
              <a:t> </a:t>
            </a:r>
            <a:r>
              <a:rPr lang="pt-BR" alt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pt-BR" altLang="pt-BR" sz="2600" dirty="0"/>
              <a:t> </a:t>
            </a:r>
            <a:r>
              <a:rPr lang="pt-BR" altLang="pt-BR" dirty="0"/>
              <a:t>(p4)</a:t>
            </a:r>
          </a:p>
          <a:p>
            <a:pPr>
              <a:buFontTx/>
              <a:buAutoNum type="arabicPeriod"/>
              <a:defRPr/>
            </a:pPr>
            <a:r>
              <a:rPr lang="pt-BR" altLang="pt-BR" sz="2600" dirty="0"/>
              <a:t> </a:t>
            </a:r>
            <a:r>
              <a:rPr lang="pt-BR" altLang="pt-BR" sz="2600" dirty="0" err="1"/>
              <a:t>Prod</a:t>
            </a:r>
            <a:r>
              <a:rPr lang="pt-BR" altLang="pt-BR" sz="2600" dirty="0"/>
              <a:t> </a:t>
            </a:r>
            <a:r>
              <a:rPr lang="pt-BR" altLang="pt-BR" sz="2600" dirty="0">
                <a:sym typeface="Symbol" panose="05050102010706020507" pitchFamily="18" charset="2"/>
              </a:rPr>
              <a:t></a:t>
            </a:r>
            <a:r>
              <a:rPr lang="pt-BR" altLang="pt-BR" sz="2600" dirty="0"/>
              <a:t> (p1*Prova1 + p2*Prova2 + p3*Prova3 + p4*Prova4) </a:t>
            </a:r>
          </a:p>
          <a:p>
            <a:pPr>
              <a:buFontTx/>
              <a:buAutoNum type="arabicPeriod"/>
              <a:defRPr/>
            </a:pPr>
            <a:r>
              <a:rPr lang="pt-BR" altLang="pt-BR" sz="2600" dirty="0"/>
              <a:t> Media </a:t>
            </a:r>
            <a:r>
              <a:rPr lang="pt-BR" altLang="pt-BR" sz="2600" dirty="0">
                <a:sym typeface="Symbol" panose="05050102010706020507" pitchFamily="18" charset="2"/>
              </a:rPr>
              <a:t></a:t>
            </a:r>
            <a:r>
              <a:rPr lang="pt-BR" altLang="pt-BR" sz="2600" dirty="0"/>
              <a:t> </a:t>
            </a:r>
            <a:r>
              <a:rPr lang="pt-BR" altLang="pt-BR" sz="2600" dirty="0" err="1"/>
              <a:t>Prod</a:t>
            </a:r>
            <a:r>
              <a:rPr lang="pt-BR" altLang="pt-BR" sz="2600" dirty="0"/>
              <a:t>/(p1+p2+p3+p4)</a:t>
            </a:r>
            <a:endParaRPr lang="pt-BR" altLang="pt-BR" sz="2600" b="1" dirty="0"/>
          </a:p>
          <a:p>
            <a:pPr>
              <a:buFontTx/>
              <a:buAutoNum type="arabicPeriod"/>
              <a:defRPr/>
            </a:pPr>
            <a:r>
              <a:rPr lang="pt-BR" altLang="pt-BR" sz="2600" b="1" dirty="0"/>
              <a:t> </a:t>
            </a:r>
            <a:r>
              <a:rPr lang="pt-BR" alt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Escreva</a:t>
            </a:r>
            <a:r>
              <a:rPr lang="pt-BR" altLang="pt-BR" sz="2600" b="1" dirty="0"/>
              <a:t> </a:t>
            </a:r>
            <a:r>
              <a:rPr lang="pt-BR" altLang="pt-BR" dirty="0"/>
              <a:t>(Media)</a:t>
            </a:r>
          </a:p>
        </p:txBody>
      </p:sp>
      <p:sp>
        <p:nvSpPr>
          <p:cNvPr id="177158" name="Line 6">
            <a:extLst>
              <a:ext uri="{FF2B5EF4-FFF2-40B4-BE49-F238E27FC236}">
                <a16:creationId xmlns:a16="http://schemas.microsoft.com/office/drawing/2014/main" id="{AA8A0EA7-019E-4775-9F2E-8CBA40B8B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2032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A ula 05 - Slide 05">
            <a:hlinkClick r:id="" action="ppaction://media"/>
            <a:extLst>
              <a:ext uri="{FF2B5EF4-FFF2-40B4-BE49-F238E27FC236}">
                <a16:creationId xmlns:a16="http://schemas.microsoft.com/office/drawing/2014/main" id="{667B708E-BC7B-4AB5-9E9A-BAA960A51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622" y="588862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77154" grpId="0"/>
      <p:bldP spid="1771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4" name="Rectangle 4">
            <a:extLst>
              <a:ext uri="{FF2B5EF4-FFF2-40B4-BE49-F238E27FC236}">
                <a16:creationId xmlns:a16="http://schemas.microsoft.com/office/drawing/2014/main" id="{7E5818F3-3CB6-4238-ABE2-8F188D734A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100" y="125413"/>
            <a:ext cx="8597900" cy="534987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Variáveis e Constantes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4325" name="Line 5">
            <a:extLst>
              <a:ext uri="{FF2B5EF4-FFF2-40B4-BE49-F238E27FC236}">
                <a16:creationId xmlns:a16="http://schemas.microsoft.com/office/drawing/2014/main" id="{6A30CCB5-81FE-4136-8A90-773EA4CEE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882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4326" name="Text Box 6">
            <a:extLst>
              <a:ext uri="{FF2B5EF4-FFF2-40B4-BE49-F238E27FC236}">
                <a16:creationId xmlns:a16="http://schemas.microsoft.com/office/drawing/2014/main" id="{3BBC3026-9986-4AF6-B2A8-D44F4E55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955675"/>
            <a:ext cx="8820150" cy="41544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altLang="pt-BR" sz="2200" dirty="0"/>
              <a:t>No </a:t>
            </a:r>
            <a:r>
              <a:rPr lang="pt-BR" altLang="pt-BR" sz="2200" i="1" dirty="0"/>
              <a:t>slide</a:t>
            </a:r>
            <a:r>
              <a:rPr lang="pt-BR" altLang="pt-BR" sz="2200" dirty="0"/>
              <a:t> anterior foram utilizados vários “nomes” para armazenar valores</a:t>
            </a:r>
          </a:p>
          <a:p>
            <a:pPr>
              <a:defRPr/>
            </a:pPr>
            <a:r>
              <a:rPr lang="pt-BR" altLang="pt-BR" sz="2200" dirty="0"/>
              <a:t>referentes às </a:t>
            </a:r>
            <a:r>
              <a:rPr lang="pt-BR" altLang="pt-BR" sz="2200" b="1" i="1" dirty="0"/>
              <a:t>provas</a:t>
            </a:r>
            <a:r>
              <a:rPr lang="pt-BR" altLang="pt-BR" sz="2200" dirty="0"/>
              <a:t> e seus respectivos </a:t>
            </a:r>
            <a:r>
              <a:rPr lang="pt-BR" altLang="pt-BR" sz="2200" b="1" i="1" dirty="0"/>
              <a:t>pesos</a:t>
            </a:r>
            <a:r>
              <a:rPr lang="pt-BR" altLang="pt-BR" sz="2200" dirty="0"/>
              <a:t>. Esses “nomes” são os elementos mais importantes em programação: as </a:t>
            </a:r>
            <a:r>
              <a:rPr lang="pt-BR" altLang="pt-BR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variáveis</a:t>
            </a:r>
            <a:r>
              <a:rPr lang="pt-BR" altLang="pt-BR" sz="2200" dirty="0"/>
              <a:t>.</a:t>
            </a:r>
          </a:p>
          <a:p>
            <a:pPr>
              <a:defRPr/>
            </a:pP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Variáveis</a:t>
            </a:r>
            <a:r>
              <a:rPr lang="pt-BR" altLang="pt-BR" sz="2200" dirty="0"/>
              <a:t> são locais simbólicos da memória do computador que o </a:t>
            </a:r>
          </a:p>
          <a:p>
            <a:pPr>
              <a:defRPr/>
            </a:pPr>
            <a:r>
              <a:rPr lang="pt-BR" altLang="pt-BR" sz="2200" dirty="0"/>
              <a:t>programador cria para armazenar </a:t>
            </a:r>
            <a:r>
              <a:rPr lang="pt-BR" altLang="pt-BR" sz="2200" i="1" dirty="0"/>
              <a:t>dados/informações</a:t>
            </a:r>
            <a:r>
              <a:rPr lang="pt-BR" altLang="pt-BR" sz="2200" dirty="0"/>
              <a:t>, fazer cálculos e </a:t>
            </a:r>
          </a:p>
          <a:p>
            <a:pPr>
              <a:defRPr/>
            </a:pPr>
            <a:r>
              <a:rPr lang="pt-BR" altLang="pt-BR" sz="2200" dirty="0"/>
              <a:t>recuperar valores processados.</a:t>
            </a:r>
          </a:p>
          <a:p>
            <a:pPr>
              <a:defRPr/>
            </a:pPr>
            <a:r>
              <a:rPr lang="pt-BR" altLang="pt-BR" sz="2200" b="1" i="1" dirty="0"/>
              <a:t>Uma variável representa um endereço da memória, definido pelo</a:t>
            </a:r>
          </a:p>
          <a:p>
            <a:pPr>
              <a:defRPr/>
            </a:pPr>
            <a:r>
              <a:rPr lang="pt-BR" altLang="pt-BR" sz="2200" b="1" i="1" dirty="0"/>
              <a:t>Programador, e possui as seguintes características</a:t>
            </a:r>
            <a:r>
              <a:rPr lang="pt-BR" altLang="pt-BR" sz="2200" dirty="0"/>
              <a:t>:</a:t>
            </a:r>
          </a:p>
          <a:p>
            <a:pPr>
              <a:defRPr/>
            </a:pPr>
            <a:r>
              <a:rPr lang="pt-BR" altLang="pt-BR" sz="2200" b="1" dirty="0">
                <a:solidFill>
                  <a:srgbClr val="FF9933"/>
                </a:solidFill>
              </a:rPr>
              <a:t>Identificador  </a:t>
            </a:r>
            <a:r>
              <a:rPr lang="pt-BR" altLang="pt-BR" sz="2200" dirty="0">
                <a:sym typeface="Wingdings" panose="05000000000000000000" pitchFamily="2" charset="2"/>
              </a:rPr>
              <a:t>==&gt; nome do endereço na memória (</a:t>
            </a:r>
            <a:r>
              <a:rPr lang="pt-BR" altLang="pt-BR" sz="2200" i="1" dirty="0">
                <a:sym typeface="Wingdings" panose="05000000000000000000" pitchFamily="2" charset="2"/>
              </a:rPr>
              <a:t>nome</a:t>
            </a:r>
            <a:r>
              <a:rPr lang="pt-BR" altLang="pt-BR" sz="2200" dirty="0">
                <a:sym typeface="Wingdings" panose="05000000000000000000" pitchFamily="2" charset="2"/>
              </a:rPr>
              <a:t> da variável).</a:t>
            </a:r>
          </a:p>
          <a:p>
            <a:pPr>
              <a:defRPr/>
            </a:pPr>
            <a:r>
              <a:rPr lang="pt-BR" altLang="pt-BR" sz="2200" b="1" dirty="0">
                <a:solidFill>
                  <a:srgbClr val="FF9933"/>
                </a:solidFill>
                <a:sym typeface="Wingdings" panose="05000000000000000000" pitchFamily="2" charset="2"/>
              </a:rPr>
              <a:t>Valor </a:t>
            </a:r>
            <a:r>
              <a:rPr lang="pt-BR" altLang="pt-BR" sz="2200" dirty="0">
                <a:sym typeface="Wingdings" panose="05000000000000000000" pitchFamily="2" charset="2"/>
              </a:rPr>
              <a:t> ==&gt; valor armazenado num dado instante.</a:t>
            </a:r>
          </a:p>
          <a:p>
            <a:pPr>
              <a:defRPr/>
            </a:pPr>
            <a:r>
              <a:rPr lang="pt-BR" altLang="pt-BR" sz="2200" b="1" dirty="0">
                <a:solidFill>
                  <a:srgbClr val="FF9933"/>
                </a:solidFill>
                <a:sym typeface="Wingdings" panose="05000000000000000000" pitchFamily="2" charset="2"/>
              </a:rPr>
              <a:t>Tipo</a:t>
            </a:r>
            <a:r>
              <a:rPr lang="pt-BR" altLang="pt-BR" sz="2200" dirty="0">
                <a:sym typeface="Wingdings" panose="05000000000000000000" pitchFamily="2" charset="2"/>
              </a:rPr>
              <a:t>  ==&gt; tipo de dado do seu valor: </a:t>
            </a:r>
            <a:r>
              <a:rPr lang="pt-BR" altLang="pt-BR" sz="2200" i="1" dirty="0">
                <a:sym typeface="Wingdings" panose="05000000000000000000" pitchFamily="2" charset="2"/>
              </a:rPr>
              <a:t>inteiro</a:t>
            </a:r>
            <a:r>
              <a:rPr lang="pt-BR" altLang="pt-BR" sz="2200" dirty="0">
                <a:sym typeface="Wingdings" panose="05000000000000000000" pitchFamily="2" charset="2"/>
              </a:rPr>
              <a:t>, </a:t>
            </a:r>
            <a:r>
              <a:rPr lang="pt-BR" altLang="pt-BR" sz="2200" i="1" dirty="0">
                <a:sym typeface="Wingdings" panose="05000000000000000000" pitchFamily="2" charset="2"/>
              </a:rPr>
              <a:t>real</a:t>
            </a:r>
            <a:r>
              <a:rPr lang="pt-BR" altLang="pt-BR" sz="2200" dirty="0">
                <a:sym typeface="Wingdings" panose="05000000000000000000" pitchFamily="2" charset="2"/>
              </a:rPr>
              <a:t>, </a:t>
            </a:r>
            <a:r>
              <a:rPr lang="pt-BR" altLang="pt-BR" sz="2200" i="1" dirty="0">
                <a:sym typeface="Wingdings" panose="05000000000000000000" pitchFamily="2" charset="2"/>
              </a:rPr>
              <a:t>caractere</a:t>
            </a:r>
            <a:r>
              <a:rPr lang="pt-BR" altLang="pt-BR" sz="2200" dirty="0">
                <a:sym typeface="Wingdings" panose="05000000000000000000" pitchFamily="2" charset="2"/>
              </a:rPr>
              <a:t> ou </a:t>
            </a:r>
            <a:r>
              <a:rPr lang="pt-BR" altLang="pt-BR" sz="2200" i="1" dirty="0">
                <a:sym typeface="Wingdings" panose="05000000000000000000" pitchFamily="2" charset="2"/>
              </a:rPr>
              <a:t>lógico</a:t>
            </a:r>
          </a:p>
          <a:p>
            <a:pPr>
              <a:defRPr/>
            </a:pPr>
            <a:r>
              <a:rPr lang="pt-BR" altLang="pt-BR" sz="2200" b="1" dirty="0">
                <a:solidFill>
                  <a:srgbClr val="FF9933"/>
                </a:solidFill>
                <a:sym typeface="Wingdings" panose="05000000000000000000" pitchFamily="2" charset="2"/>
              </a:rPr>
              <a:t>Escopo</a:t>
            </a:r>
            <a:r>
              <a:rPr lang="pt-BR" altLang="pt-BR" sz="2200" dirty="0">
                <a:sym typeface="Wingdings" panose="05000000000000000000" pitchFamily="2" charset="2"/>
              </a:rPr>
              <a:t>  ==&gt; visibilidade (região do programa onde pode ser acessada). </a:t>
            </a:r>
          </a:p>
        </p:txBody>
      </p:sp>
      <p:sp>
        <p:nvSpPr>
          <p:cNvPr id="184327" name="Text Box 7">
            <a:extLst>
              <a:ext uri="{FF2B5EF4-FFF2-40B4-BE49-F238E27FC236}">
                <a16:creationId xmlns:a16="http://schemas.microsoft.com/office/drawing/2014/main" id="{6441B1B7-CA02-4D3E-9B4F-5744AE64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5145088"/>
            <a:ext cx="8348662" cy="11080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dirty="0"/>
              <a:t>Como o nome indica, uma </a:t>
            </a: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variável</a:t>
            </a:r>
            <a:r>
              <a:rPr lang="pt-BR" altLang="pt-BR" sz="2200" dirty="0"/>
              <a:t> pode ter seu valor alterado durante 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dirty="0"/>
              <a:t>processamento. Por exemplo, a instrução  </a:t>
            </a:r>
            <a:r>
              <a:rPr lang="pt-BR" altLang="pt-BR" sz="2200" b="1" dirty="0">
                <a:solidFill>
                  <a:srgbClr val="FF9933"/>
                </a:solidFill>
                <a:latin typeface="Arial" panose="020B0604020202020204" pitchFamily="34" charset="0"/>
              </a:rPr>
              <a:t>x </a:t>
            </a:r>
            <a:r>
              <a:rPr lang="pt-BR" altLang="pt-BR" sz="2200" b="1" dirty="0">
                <a:solidFill>
                  <a:srgbClr val="FF9933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← x + 1</a:t>
            </a:r>
            <a:r>
              <a:rPr lang="pt-BR" altLang="pt-BR" sz="2200" dirty="0">
                <a:solidFill>
                  <a:srgbClr val="FF9933"/>
                </a:solidFill>
                <a:cs typeface="Times New Roman" panose="02020603050405020304" pitchFamily="18" charset="0"/>
              </a:rPr>
              <a:t> </a:t>
            </a:r>
            <a:r>
              <a:rPr lang="pt-BR" altLang="pt-BR" sz="2200" dirty="0">
                <a:cs typeface="Times New Roman" panose="02020603050405020304" pitchFamily="18" charset="0"/>
              </a:rPr>
              <a:t>significa que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dirty="0">
                <a:cs typeface="Times New Roman" panose="02020603050405020304" pitchFamily="18" charset="0"/>
              </a:rPr>
              <a:t>o valor atual de </a:t>
            </a:r>
            <a:r>
              <a:rPr lang="pt-BR" altLang="pt-BR" sz="2200" b="1" dirty="0">
                <a:cs typeface="Times New Roman" panose="02020603050405020304" pitchFamily="18" charset="0"/>
              </a:rPr>
              <a:t>x</a:t>
            </a:r>
            <a:r>
              <a:rPr lang="pt-BR" altLang="pt-BR" sz="2200" dirty="0">
                <a:cs typeface="Times New Roman" panose="02020603050405020304" pitchFamily="18" charset="0"/>
              </a:rPr>
              <a:t> passará a ser o valor anterior acrescido de 1. </a:t>
            </a:r>
          </a:p>
        </p:txBody>
      </p:sp>
      <p:pic>
        <p:nvPicPr>
          <p:cNvPr id="2" name="Aula 05 - Slide 06">
            <a:hlinkClick r:id="" action="ppaction://media"/>
            <a:extLst>
              <a:ext uri="{FF2B5EF4-FFF2-40B4-BE49-F238E27FC236}">
                <a16:creationId xmlns:a16="http://schemas.microsoft.com/office/drawing/2014/main" id="{337B1886-9C90-484F-90E1-56BA1AEEF4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5962" y="589430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4324" grpId="0"/>
      <p:bldP spid="184326" grpId="0"/>
      <p:bldP spid="1843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0695497-B339-4877-AB68-24A01D142B2E}"/>
              </a:ext>
            </a:extLst>
          </p:cNvPr>
          <p:cNvSpPr txBox="1">
            <a:spLocks noChangeArrowheads="1"/>
          </p:cNvSpPr>
          <p:nvPr/>
        </p:nvSpPr>
        <p:spPr>
          <a:xfrm>
            <a:off x="292100" y="88900"/>
            <a:ext cx="8597900" cy="5349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Identificação de Variáveis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5">
            <a:extLst>
              <a:ext uri="{FF2B5EF4-FFF2-40B4-BE49-F238E27FC236}">
                <a16:creationId xmlns:a16="http://schemas.microsoft.com/office/drawing/2014/main" id="{F94A753A-E707-45AF-9075-BF10AD9F9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882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65CAAA-3C00-4F48-B18C-99CB0B822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3" y="936625"/>
            <a:ext cx="8993187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Embora as variáveis (e constantes) possuam quatro características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200" b="1" dirty="0"/>
              <a:t>Identificador</a:t>
            </a:r>
            <a:r>
              <a:rPr lang="pt-BR" altLang="pt-BR" sz="2200" dirty="0"/>
              <a:t>, </a:t>
            </a:r>
            <a:r>
              <a:rPr lang="pt-BR" altLang="pt-BR" sz="2200" b="1" dirty="0"/>
              <a:t>Valor</a:t>
            </a:r>
            <a:r>
              <a:rPr lang="pt-BR" altLang="pt-BR" sz="2200" dirty="0"/>
              <a:t>, </a:t>
            </a:r>
            <a:r>
              <a:rPr lang="pt-BR" altLang="pt-BR" sz="2200" b="1" dirty="0"/>
              <a:t>Tipo de Dado </a:t>
            </a:r>
            <a:r>
              <a:rPr lang="pt-BR" altLang="pt-BR" sz="2200" dirty="0"/>
              <a:t>e </a:t>
            </a:r>
            <a:r>
              <a:rPr lang="pt-BR" altLang="pt-BR" sz="2200" b="1" dirty="0"/>
              <a:t>Escopo</a:t>
            </a:r>
            <a:r>
              <a:rPr lang="pt-BR" altLang="pt-BR" sz="2200" dirty="0"/>
              <a:t>, a mais importante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é o </a:t>
            </a:r>
            <a:r>
              <a:rPr lang="pt-BR" altLang="pt-BR" sz="2200" b="1" u="sng" dirty="0"/>
              <a:t>Identificador</a:t>
            </a:r>
            <a:r>
              <a:rPr lang="pt-BR" altLang="pt-BR" sz="2200" dirty="0"/>
              <a:t>, pois, o processador opera em cima desta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característica, reconhecendo-a como o endereço de memória.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Existem algumas regras para nomear (criar o identificador) de uma variável:</a:t>
            </a:r>
          </a:p>
        </p:txBody>
      </p:sp>
      <p:sp>
        <p:nvSpPr>
          <p:cNvPr id="14341" name="CaixaDeTexto 5">
            <a:extLst>
              <a:ext uri="{FF2B5EF4-FFF2-40B4-BE49-F238E27FC236}">
                <a16:creationId xmlns:a16="http://schemas.microsoft.com/office/drawing/2014/main" id="{8E2EB20C-CEBE-40D1-8C58-5713C63D8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7465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1076F1-7D1A-422E-81E7-7C9A709A4D1D}"/>
              </a:ext>
            </a:extLst>
          </p:cNvPr>
          <p:cNvSpPr txBox="1"/>
          <p:nvPr/>
        </p:nvSpPr>
        <p:spPr>
          <a:xfrm>
            <a:off x="101600" y="2720975"/>
            <a:ext cx="8940800" cy="2555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ts val="200"/>
              </a:spcBef>
              <a:spcAft>
                <a:spcPts val="200"/>
              </a:spcAft>
              <a:defRPr/>
            </a:pPr>
            <a:r>
              <a:rPr lang="pt-BR" altLang="pt-BR" sz="2000" dirty="0">
                <a:cs typeface="Times New Roman" panose="02020603050405020304" pitchFamily="18" charset="0"/>
              </a:rPr>
              <a:t>1.  Deve traduzir bem o significado do que está sendo armazenado.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  <a:defRPr/>
            </a:pPr>
            <a:r>
              <a:rPr lang="pt-BR" altLang="pt-BR" sz="2000" dirty="0">
                <a:cs typeface="Times New Roman" panose="02020603050405020304" pitchFamily="18" charset="0"/>
              </a:rPr>
              <a:t>2.  Deve começar sempre com uma letra (</a:t>
            </a:r>
            <a:r>
              <a:rPr lang="pt-BR" altLang="pt-BR" sz="2000" b="1" dirty="0">
                <a:cs typeface="Times New Roman" panose="02020603050405020304" pitchFamily="18" charset="0"/>
              </a:rPr>
              <a:t>A</a:t>
            </a:r>
            <a:r>
              <a:rPr lang="pt-BR" altLang="pt-BR" sz="2000" dirty="0">
                <a:cs typeface="Times New Roman" panose="02020603050405020304" pitchFamily="18" charset="0"/>
              </a:rPr>
              <a:t>-</a:t>
            </a:r>
            <a:r>
              <a:rPr lang="pt-BR" altLang="pt-BR" sz="2000" b="1" dirty="0">
                <a:cs typeface="Times New Roman" panose="02020603050405020304" pitchFamily="18" charset="0"/>
              </a:rPr>
              <a:t>Z</a:t>
            </a:r>
            <a:r>
              <a:rPr lang="pt-BR" altLang="pt-BR" sz="2000" dirty="0">
                <a:cs typeface="Times New Roman" panose="02020603050405020304" pitchFamily="18" charset="0"/>
              </a:rPr>
              <a:t>, </a:t>
            </a:r>
            <a:r>
              <a:rPr lang="pt-BR" altLang="pt-BR" sz="2000" b="1" dirty="0" err="1">
                <a:cs typeface="Times New Roman" panose="02020603050405020304" pitchFamily="18" charset="0"/>
              </a:rPr>
              <a:t>a</a:t>
            </a:r>
            <a:r>
              <a:rPr lang="pt-BR" altLang="pt-BR" sz="2000" dirty="0" err="1">
                <a:cs typeface="Times New Roman" panose="02020603050405020304" pitchFamily="18" charset="0"/>
              </a:rPr>
              <a:t>-</a:t>
            </a:r>
            <a:r>
              <a:rPr lang="pt-BR" altLang="pt-BR" sz="2000" b="1" dirty="0" err="1">
                <a:cs typeface="Times New Roman" panose="02020603050405020304" pitchFamily="18" charset="0"/>
              </a:rPr>
              <a:t>z</a:t>
            </a:r>
            <a:r>
              <a:rPr lang="pt-BR" altLang="pt-BR" sz="2000" dirty="0">
                <a:cs typeface="Times New Roman" panose="02020603050405020304" pitchFamily="18" charset="0"/>
              </a:rPr>
              <a:t>) ou com </a:t>
            </a:r>
            <a:r>
              <a:rPr lang="pt-BR" altLang="pt-BR" sz="2000" i="1" dirty="0">
                <a:cs typeface="Times New Roman" panose="02020603050405020304" pitchFamily="18" charset="0"/>
              </a:rPr>
              <a:t>underline</a:t>
            </a:r>
            <a:r>
              <a:rPr lang="pt-BR" altLang="pt-BR" sz="2000" dirty="0">
                <a:cs typeface="Times New Roman" panose="02020603050405020304" pitchFamily="18" charset="0"/>
              </a:rPr>
              <a:t> ( </a:t>
            </a:r>
            <a:r>
              <a:rPr lang="pt-BR" altLang="pt-BR" sz="2000" b="1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</a:rPr>
              <a:t>_ </a:t>
            </a:r>
            <a:r>
              <a:rPr lang="pt-BR" altLang="pt-BR" sz="2000" dirty="0">
                <a:cs typeface="Times New Roman" panose="02020603050405020304" pitchFamily="18" charset="0"/>
              </a:rPr>
              <a:t>).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  <a:defRPr/>
            </a:pPr>
            <a:r>
              <a:rPr lang="pt-BR" altLang="pt-BR" sz="2000" dirty="0">
                <a:cs typeface="Times New Roman" panose="02020603050405020304" pitchFamily="18" charset="0"/>
              </a:rPr>
              <a:t>3.  Não podem ser utilizados caracteres especiais ou pontuação (</a:t>
            </a:r>
            <a:r>
              <a:rPr lang="pt-BR" altLang="pt-BR" sz="2000" b="1" dirty="0">
                <a:cs typeface="Times New Roman" panose="02020603050405020304" pitchFamily="18" charset="0"/>
              </a:rPr>
              <a:t>? &gt; &lt; @ &amp;*, . # ; +</a:t>
            </a:r>
            <a:r>
              <a:rPr lang="pt-BR" altLang="pt-BR" sz="2000" dirty="0">
                <a:cs typeface="Times New Roman" panose="02020603050405020304" pitchFamily="18" charset="0"/>
              </a:rPr>
              <a:t>).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  <a:defRPr/>
            </a:pPr>
            <a:r>
              <a:rPr lang="pt-BR" altLang="pt-BR" sz="2000" dirty="0">
                <a:cs typeface="Times New Roman" panose="02020603050405020304" pitchFamily="18" charset="0"/>
              </a:rPr>
              <a:t>4.  Não pode haver espaços em branco entre os caracteres.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  <a:defRPr/>
            </a:pPr>
            <a:r>
              <a:rPr lang="pt-BR" altLang="pt-BR" sz="2000" dirty="0">
                <a:cs typeface="Times New Roman" panose="02020603050405020304" pitchFamily="18" charset="0"/>
              </a:rPr>
              <a:t>5.  O tamanho deve ser de no máximo 255 caracteres.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  <a:defRPr/>
            </a:pPr>
            <a:r>
              <a:rPr lang="pt-BR" altLang="pt-BR" sz="2000" dirty="0">
                <a:cs typeface="Times New Roman" panose="02020603050405020304" pitchFamily="18" charset="0"/>
              </a:rPr>
              <a:t>6.  Não podem ser utilizadas letras acentuada (</a:t>
            </a:r>
            <a:r>
              <a:rPr lang="pt-BR" altLang="pt-BR" sz="2000" b="1" dirty="0">
                <a:cs typeface="Times New Roman" panose="02020603050405020304" pitchFamily="18" charset="0"/>
              </a:rPr>
              <a:t>á  ó  ê  ã</a:t>
            </a:r>
            <a:r>
              <a:rPr lang="pt-BR" altLang="pt-BR" sz="2000" dirty="0">
                <a:cs typeface="Times New Roman" panose="02020603050405020304" pitchFamily="18" charset="0"/>
              </a:rPr>
              <a:t>) e nem o cedilha (</a:t>
            </a:r>
            <a:r>
              <a:rPr lang="pt-BR" altLang="pt-BR" sz="2000" b="1" dirty="0">
                <a:cs typeface="Times New Roman" panose="02020603050405020304" pitchFamily="18" charset="0"/>
              </a:rPr>
              <a:t>ç</a:t>
            </a:r>
            <a:r>
              <a:rPr lang="pt-BR" altLang="pt-BR" sz="2000" dirty="0">
                <a:cs typeface="Times New Roman" panose="02020603050405020304" pitchFamily="18" charset="0"/>
              </a:rPr>
              <a:t>); 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  <a:defRPr/>
            </a:pPr>
            <a:r>
              <a:rPr lang="pt-BR" altLang="pt-BR" sz="2000" dirty="0">
                <a:cs typeface="Times New Roman" panose="02020603050405020304" pitchFamily="18" charset="0"/>
              </a:rPr>
              <a:t>7.  Não pode utilizar palavras reservadas de programação (</a:t>
            </a:r>
            <a:r>
              <a:rPr lang="pt-BR" altLang="pt-BR" sz="2000" b="1" dirty="0">
                <a:cs typeface="Times New Roman" panose="02020603050405020304" pitchFamily="18" charset="0"/>
              </a:rPr>
              <a:t>Leia ,Var,</a:t>
            </a:r>
            <a:r>
              <a:rPr lang="pt-BR" altLang="pt-BR" sz="2000" dirty="0">
                <a:cs typeface="Times New Roman" panose="02020603050405020304" pitchFamily="18" charset="0"/>
              </a:rPr>
              <a:t> </a:t>
            </a:r>
            <a:r>
              <a:rPr lang="pt-BR" altLang="pt-BR" sz="2000" b="1" dirty="0">
                <a:cs typeface="Times New Roman" panose="02020603050405020304" pitchFamily="18" charset="0"/>
              </a:rPr>
              <a:t>Const,</a:t>
            </a:r>
            <a:r>
              <a:rPr lang="pt-BR" altLang="pt-BR" sz="2000" dirty="0">
                <a:cs typeface="Times New Roman" panose="02020603050405020304" pitchFamily="18" charset="0"/>
              </a:rPr>
              <a:t> </a:t>
            </a:r>
            <a:r>
              <a:rPr lang="pt-BR" altLang="pt-BR" sz="2000" b="1" dirty="0">
                <a:cs typeface="Times New Roman" panose="02020603050405020304" pitchFamily="18" charset="0"/>
              </a:rPr>
              <a:t>FimSe</a:t>
            </a:r>
            <a:r>
              <a:rPr lang="pt-BR" altLang="pt-BR" sz="20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940EEA-CE6E-4379-A7A0-544DD68B88DF}"/>
              </a:ext>
            </a:extLst>
          </p:cNvPr>
          <p:cNvSpPr txBox="1"/>
          <p:nvPr/>
        </p:nvSpPr>
        <p:spPr>
          <a:xfrm>
            <a:off x="150813" y="5329238"/>
            <a:ext cx="37226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nomeFunc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 (nome de funcionário)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296CF6-4C18-4E46-B80A-43E10D80B8AA}"/>
              </a:ext>
            </a:extLst>
          </p:cNvPr>
          <p:cNvSpPr txBox="1"/>
          <p:nvPr/>
        </p:nvSpPr>
        <p:spPr>
          <a:xfrm>
            <a:off x="3873499" y="5329238"/>
            <a:ext cx="4052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TAXA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  (taxa fixa sobre um produto)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1B05D9-402A-4E2F-8FEE-6DFBFD92B1BD}"/>
              </a:ext>
            </a:extLst>
          </p:cNvPr>
          <p:cNvSpPr txBox="1"/>
          <p:nvPr/>
        </p:nvSpPr>
        <p:spPr>
          <a:xfrm>
            <a:off x="141288" y="5662613"/>
            <a:ext cx="31400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 err="1">
                <a:latin typeface="+mn-lt"/>
                <a:cs typeface="Times New Roman" panose="02020603050405020304" pitchFamily="18" charset="0"/>
              </a:rPr>
              <a:t>endCli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 (endereço do cliente)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EB4DF-E04F-4849-A730-3D75643C284A}"/>
              </a:ext>
            </a:extLst>
          </p:cNvPr>
          <p:cNvSpPr txBox="1"/>
          <p:nvPr/>
        </p:nvSpPr>
        <p:spPr>
          <a:xfrm>
            <a:off x="3911600" y="5662613"/>
            <a:ext cx="34004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Soma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 (resultado de uma soma)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BE8C60A-86C8-42C5-B9EA-46DA93967A8E}"/>
              </a:ext>
            </a:extLst>
          </p:cNvPr>
          <p:cNvSpPr txBox="1"/>
          <p:nvPr/>
        </p:nvSpPr>
        <p:spPr>
          <a:xfrm>
            <a:off x="141288" y="6021388"/>
            <a:ext cx="27178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num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 (número a ser lido)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FD2D803-5B92-44D0-B911-B2E65DF3E00C}"/>
              </a:ext>
            </a:extLst>
          </p:cNvPr>
          <p:cNvSpPr txBox="1"/>
          <p:nvPr/>
        </p:nvSpPr>
        <p:spPr>
          <a:xfrm>
            <a:off x="3919538" y="6027738"/>
            <a:ext cx="50831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maiorNum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 (maior número de uma lista)</a:t>
            </a:r>
          </a:p>
        </p:txBody>
      </p:sp>
      <p:pic>
        <p:nvPicPr>
          <p:cNvPr id="16" name="Aula 05 - Slide 07">
            <a:hlinkClick r:id="" action="ppaction://media"/>
            <a:extLst>
              <a:ext uri="{FF2B5EF4-FFF2-40B4-BE49-F238E27FC236}">
                <a16:creationId xmlns:a16="http://schemas.microsoft.com/office/drawing/2014/main" id="{CF2A9D52-4CA3-480A-96E9-1768CB0A1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2348" y="590666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  <p:bldP spid="4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A9EA33F-A636-49E7-AD8C-03BD9B1D1BC1}"/>
              </a:ext>
            </a:extLst>
          </p:cNvPr>
          <p:cNvSpPr txBox="1">
            <a:spLocks noChangeArrowheads="1"/>
          </p:cNvSpPr>
          <p:nvPr/>
        </p:nvSpPr>
        <p:spPr>
          <a:xfrm>
            <a:off x="292100" y="56816"/>
            <a:ext cx="8597900" cy="5349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Identificação de Variáveis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5">
            <a:extLst>
              <a:ext uri="{FF2B5EF4-FFF2-40B4-BE49-F238E27FC236}">
                <a16:creationId xmlns:a16="http://schemas.microsoft.com/office/drawing/2014/main" id="{B6251695-A7DB-4AE8-81AD-90FD1E288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560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5563FC-89DB-4A53-BF15-77B94059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031875"/>
            <a:ext cx="410051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EDFAEB-BBA0-42C9-9380-8BF4018C7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8" y="1042988"/>
            <a:ext cx="4681537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14A1D01-5AA5-4487-808F-69031922F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" y="5145088"/>
            <a:ext cx="2366963" cy="503237"/>
          </a:xfrm>
          <a:prstGeom prst="wedgeRoundRectCallout">
            <a:avLst>
              <a:gd name="adj1" fmla="val -29023"/>
              <a:gd name="adj2" fmla="val -208102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Identificadores válidos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A5D2471A-8CE1-4A3B-B340-6C63D31BF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6161088"/>
            <a:ext cx="2587625" cy="503237"/>
          </a:xfrm>
          <a:prstGeom prst="wedgeRoundRectCallout">
            <a:avLst>
              <a:gd name="adj1" fmla="val -29023"/>
              <a:gd name="adj2" fmla="val -208102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Identificadores inválidos</a:t>
            </a:r>
          </a:p>
        </p:txBody>
      </p:sp>
      <p:pic>
        <p:nvPicPr>
          <p:cNvPr id="5" name="Aula 05 - Slide 08">
            <a:hlinkClick r:id="" action="ppaction://media"/>
            <a:extLst>
              <a:ext uri="{FF2B5EF4-FFF2-40B4-BE49-F238E27FC236}">
                <a16:creationId xmlns:a16="http://schemas.microsoft.com/office/drawing/2014/main" id="{E99EB1FB-CB59-4D83-BF4F-9D905B82A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0400" y="589133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651C7B0-D946-4015-84D3-D49E34D4478F}"/>
              </a:ext>
            </a:extLst>
          </p:cNvPr>
          <p:cNvSpPr txBox="1">
            <a:spLocks noChangeArrowheads="1"/>
          </p:cNvSpPr>
          <p:nvPr/>
        </p:nvSpPr>
        <p:spPr>
          <a:xfrm>
            <a:off x="523875" y="161925"/>
            <a:ext cx="7772400" cy="774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05 - 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B3054F0C-7839-48D7-A696-759D6D9E4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978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009A39-68BC-4F22-B73A-D7F0BDE7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700755"/>
            <a:ext cx="1557338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Aula 05 - Resumo">
            <a:hlinkClick r:id="" action="ppaction://media"/>
            <a:extLst>
              <a:ext uri="{FF2B5EF4-FFF2-40B4-BE49-F238E27FC236}">
                <a16:creationId xmlns:a16="http://schemas.microsoft.com/office/drawing/2014/main" id="{06536A5E-C424-41E6-9BCA-4CF39FDA0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2400" y="414287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4165</TotalTime>
  <Words>768</Words>
  <Application>Microsoft Office PowerPoint</Application>
  <PresentationFormat>Apresentação na tela (4:3)</PresentationFormat>
  <Paragraphs>75</Paragraphs>
  <Slides>9</Slides>
  <Notes>4</Notes>
  <HiddenSlides>0</HiddenSlides>
  <MMClips>9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Monotype Corsiva</vt:lpstr>
      <vt:lpstr>Times New Roman</vt:lpstr>
      <vt:lpstr>Apresentação em branco</vt:lpstr>
      <vt:lpstr>Apresentação do PowerPoint</vt:lpstr>
      <vt:lpstr>Pseudocódigo: Definições </vt:lpstr>
      <vt:lpstr>Apresentação do PowerPoint</vt:lpstr>
      <vt:lpstr>Pseudocódigo (exemplo)  </vt:lpstr>
      <vt:lpstr>Pseudocódigo (exemplo) </vt:lpstr>
      <vt:lpstr>Variáveis e Constantes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1043</cp:revision>
  <dcterms:created xsi:type="dcterms:W3CDTF">2001-07-05T13:40:54Z</dcterms:created>
  <dcterms:modified xsi:type="dcterms:W3CDTF">2022-03-16T13:39:08Z</dcterms:modified>
</cp:coreProperties>
</file>